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2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20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23.png" ContentType="image/png"/>
  <Override PartName="/ppt/media/image60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27.png" ContentType="image/png"/>
  <Override PartName="/ppt/media/image64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78.png" ContentType="image/png"/>
  <Override PartName="/ppt/media/image66.png" ContentType="image/png"/>
  <Override PartName="/ppt/media/image76.png" ContentType="image/png"/>
  <Override PartName="/ppt/media/image82.png" ContentType="image/png"/>
  <Override PartName="/ppt/media/image17.png" ContentType="image/png"/>
  <Override PartName="/ppt/media/image77.tif" ContentType="image/tiff"/>
  <Override PartName="/ppt/media/image75.png" ContentType="image/png"/>
  <Override PartName="/ppt/media/image74.png" ContentType="image/png"/>
  <Override PartName="/ppt/media/image73.png" ContentType="image/png"/>
  <Override PartName="/ppt/media/image59.png" ContentType="image/png"/>
  <Override PartName="/ppt/media/image4.wmf" ContentType="image/x-wmf"/>
  <Override PartName="/ppt/media/image72.png" ContentType="image/png"/>
  <Override PartName="/ppt/media/image69.png" ContentType="image/png"/>
  <Override PartName="/ppt/media/image71.png" ContentType="image/png"/>
  <Override PartName="/ppt/media/image57.png" ContentType="image/png"/>
  <Override PartName="/ppt/media/image2.wmf" ContentType="image/x-wmf"/>
  <Override PartName="/ppt/media/image29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81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61.png" ContentType="image/png"/>
  <Override PartName="/ppt/media/image5.jpeg" ContentType="image/jpeg"/>
  <Override PartName="/ppt/media/image50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84.png" ContentType="image/png"/>
  <Override PartName="/ppt/media/image79.jpeg" ContentType="image/jpeg"/>
  <Override PartName="/ppt/media/image7.png" ContentType="image/png"/>
  <Override PartName="/ppt/media/image37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7D015AD-6F34-40EC-B682-859F00E2470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34249E3-C99E-41ED-AE44-73445A1780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Note: The multiple test correction in DESeq2 considers only genes that could potentially be detected as differentially expressed. Only these genes will have an adjusted P-value. The mean read count across all samples is used to decide if a gene should be included or not. </a:t>
            </a:r>
            <a:endParaRPr b="0" lang="en-US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3054231-5640-4B0D-AB14-A71EA2DB050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Note: The multiple test correction in DESeq2 considers only genes that could potentially be detected as differentially expressed. Only these genes will have an adjusted P-value. The mean read count across all samples is used to decide if a gene should be included or not. </a:t>
            </a:r>
            <a:endParaRPr b="0" lang="en-US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09DC19A-BF20-4F17-82B4-B3F34FA083E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3080" cy="38160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7160" cy="6321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500960" y="6485760"/>
            <a:ext cx="148392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97560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0" y="6856200"/>
            <a:ext cx="9144000" cy="180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3080" cy="381600"/>
          </a:xfrm>
          <a:prstGeom prst="rect">
            <a:avLst/>
          </a:prstGeom>
          <a:ln>
            <a:noFill/>
          </a:ln>
        </p:spPr>
      </p:pic>
      <p:pic>
        <p:nvPicPr>
          <p:cNvPr id="82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7160" cy="63216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7500960" y="6485760"/>
            <a:ext cx="148392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7.tif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4129200"/>
            <a:ext cx="8457840" cy="4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Introduction to RNA-Seq – Differential Expression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4964400"/>
            <a:ext cx="809748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30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480" cy="3426480"/>
          </a:xfrm>
          <a:prstGeom prst="rect">
            <a:avLst/>
          </a:prstGeom>
          <a:ln>
            <a:noFill/>
          </a:ln>
        </p:spPr>
      </p:pic>
      <p:sp>
        <p:nvSpPr>
          <p:cNvPr id="131" name="Line 3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32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600" cy="717480"/>
          </a:xfrm>
          <a:prstGeom prst="rect">
            <a:avLst/>
          </a:prstGeom>
          <a:ln>
            <a:noFill/>
          </a:ln>
        </p:spPr>
      </p:pic>
      <p:sp>
        <p:nvSpPr>
          <p:cNvPr id="133" name="Line 4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–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u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l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x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504000" y="94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Counts from mapping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Handling of overlap? Stranding? 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Multi-mapping reads?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Affected by library size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TPM from pseudo-aligners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Tximport aggregates counts at the gene-level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– Input for Gene Differential Expression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04000" y="94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Counts from mapping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Handling of overlap? Stranding? 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Multi-mapping reads?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Affected by library size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TPM from pseudo-aligners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Tximport aggregates counts at the gene-level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762120" y="5857920"/>
            <a:ext cx="7587360" cy="54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3200" spc="-1" strike="noStrike">
                <a:solidFill>
                  <a:srgbClr val="c9211e"/>
                </a:solidFill>
                <a:latin typeface="Arial"/>
              </a:rPr>
              <a:t>EdgeR and DESeq2 expect raw counts</a:t>
            </a:r>
            <a:endParaRPr b="0" lang="en-US" sz="32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– digression: “naive” normalization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04000" y="94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CPM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(Count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Per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Million)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: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count /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library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size *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r>
              <a:rPr b="1" lang="en-US" sz="2400" spc="-1" strike="noStrike" baseline="33000">
                <a:solidFill>
                  <a:srgbClr val="323232"/>
                </a:solidFill>
                <a:latin typeface="Arial"/>
                <a:ea typeface="DejaVu Sans"/>
              </a:rPr>
              <a:t>6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RPKM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(Reads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Per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Kilobas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 per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Million)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CPM /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lengt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 (kb)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TPM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(Transc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ript Per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Million)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=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Coun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 /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lengt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 (kb)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 /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sum(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RPK)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* 10</a:t>
            </a:r>
            <a:r>
              <a:rPr b="1" lang="en-US" sz="2400" spc="-1" strike="noStrike" baseline="33000">
                <a:solidFill>
                  <a:srgbClr val="323232"/>
                </a:solidFill>
                <a:latin typeface="Arial"/>
                <a:ea typeface="DejaVu Sans"/>
              </a:rPr>
              <a:t>6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– “naive” normalization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04000" y="94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CPM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(Count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Per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Million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) :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count /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library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size *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r>
              <a:rPr b="1" lang="en-US" sz="2400" spc="-1" strike="noStrike" baseline="33000">
                <a:solidFill>
                  <a:srgbClr val="323232"/>
                </a:solidFill>
                <a:latin typeface="Arial"/>
                <a:ea typeface="DejaVu Sans"/>
              </a:rPr>
              <a:t>6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RPKM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(Reads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Per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Kiloba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 per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Million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):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CPM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/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lengt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(kb)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TPM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(Trans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cript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Per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Million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):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=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Cou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nt /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lengt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(kb)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/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sum(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RPK)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* 10</a:t>
            </a:r>
            <a:r>
              <a:rPr b="1" lang="en-US" sz="2400" spc="-1" strike="noStrike" baseline="33000">
                <a:solidFill>
                  <a:srgbClr val="323232"/>
                </a:solidFill>
                <a:latin typeface="Arial"/>
                <a:ea typeface="DejaVu Sans"/>
              </a:rPr>
              <a:t>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5852160" y="3291840"/>
            <a:ext cx="3200400" cy="82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c9211e"/>
                </a:solidFill>
                <a:latin typeface="Arial"/>
              </a:rPr>
              <a:t>Sum RPKM different between samples</a:t>
            </a:r>
            <a:endParaRPr b="1" lang="en-US" sz="24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84" name="TextShape 4"/>
          <p:cNvSpPr txBox="1"/>
          <p:nvPr/>
        </p:nvSpPr>
        <p:spPr>
          <a:xfrm>
            <a:off x="6120720" y="5389200"/>
            <a:ext cx="2926080" cy="82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c9211e"/>
                </a:solidFill>
                <a:latin typeface="Arial"/>
              </a:rPr>
              <a:t>Sum TPM constant between samples</a:t>
            </a:r>
            <a:endParaRPr b="1" lang="en-US" sz="24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– “naive” normalization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04000" y="94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CPM (Count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Per Million) :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count / library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size * 10</a:t>
            </a:r>
            <a:r>
              <a:rPr b="1" lang="en-US" sz="2400" spc="-1" strike="noStrike" baseline="33000">
                <a:solidFill>
                  <a:srgbClr val="323232"/>
                </a:solidFill>
                <a:latin typeface="Arial"/>
                <a:ea typeface="DejaVu Sans"/>
              </a:rPr>
              <a:t>6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RPKM (Reads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Per Kilobase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per Million):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CPM / </a:t>
            </a:r>
            <a:r>
              <a:rPr b="1" lang="en-US" sz="2400" spc="-1" strike="noStrike">
                <a:solidFill>
                  <a:srgbClr val="c9211e"/>
                </a:solidFill>
                <a:latin typeface="Arial"/>
                <a:ea typeface="DejaVu Sans"/>
              </a:rPr>
              <a:t>gene </a:t>
            </a:r>
            <a:r>
              <a:rPr b="1" lang="en-US" sz="2400" spc="-1" strike="noStrike">
                <a:solidFill>
                  <a:srgbClr val="c9211e"/>
                </a:solidFill>
                <a:latin typeface="Arial"/>
                <a:ea typeface="DejaVu Sans"/>
              </a:rPr>
              <a:t>length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(kb)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TPM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(Transcript Per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Million):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 = Count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/ </a:t>
            </a:r>
            <a:r>
              <a:rPr b="1" lang="en-US" sz="2400" spc="-1" strike="noStrike">
                <a:solidFill>
                  <a:srgbClr val="c9211e"/>
                </a:solidFill>
                <a:latin typeface="Arial"/>
                <a:ea typeface="DejaVu Sans"/>
              </a:rPr>
              <a:t>gene length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(kb)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 /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sum(RPK) *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r>
              <a:rPr b="1" lang="en-US" sz="2400" spc="-1" strike="noStrike" baseline="33000">
                <a:solidFill>
                  <a:srgbClr val="323232"/>
                </a:solidFill>
                <a:latin typeface="Arial"/>
                <a:ea typeface="DejaVu Sans"/>
              </a:rPr>
              <a:t>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5486400" y="3291840"/>
            <a:ext cx="3566160" cy="110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400" spc="-1" strike="noStrike">
                <a:solidFill>
                  <a:srgbClr val="c9211e"/>
                </a:solidFill>
                <a:latin typeface="Arial"/>
              </a:rPr>
              <a:t>How do you compute “gene length” ?</a:t>
            </a:r>
            <a:endParaRPr b="1" lang="en-US" sz="24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88" name="Line 4"/>
          <p:cNvSpPr/>
          <p:nvPr/>
        </p:nvSpPr>
        <p:spPr>
          <a:xfrm flipH="1" flipV="1">
            <a:off x="3749040" y="3383280"/>
            <a:ext cx="1645920" cy="182880"/>
          </a:xfrm>
          <a:prstGeom prst="line">
            <a:avLst/>
          </a:prstGeom>
          <a:ln>
            <a:solidFill>
              <a:srgbClr val="c921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Line 5"/>
          <p:cNvSpPr/>
          <p:nvPr/>
        </p:nvSpPr>
        <p:spPr>
          <a:xfrm flipH="1">
            <a:off x="4937760" y="4023360"/>
            <a:ext cx="731520" cy="914400"/>
          </a:xfrm>
          <a:prstGeom prst="line">
            <a:avLst/>
          </a:prstGeom>
          <a:ln>
            <a:solidFill>
              <a:srgbClr val="c921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– Filtering low count genes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504000" y="112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Very low counts genes :</a:t>
            </a:r>
            <a:endParaRPr b="0" lang="en-US" sz="24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Very little information. No chance of DE. 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Filter : less p-value correction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86400" y="2696040"/>
            <a:ext cx="9143640" cy="2842560"/>
          </a:xfrm>
          <a:prstGeom prst="rect">
            <a:avLst/>
          </a:prstGeom>
          <a:ln>
            <a:noFill/>
          </a:ln>
        </p:spPr>
      </p:pic>
      <p:sp>
        <p:nvSpPr>
          <p:cNvPr id="193" name="TextShape 3"/>
          <p:cNvSpPr txBox="1"/>
          <p:nvPr/>
        </p:nvSpPr>
        <p:spPr>
          <a:xfrm>
            <a:off x="4001760" y="5490360"/>
            <a:ext cx="516420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300" spc="-1" strike="noStrike">
                <a:latin typeface="Arial"/>
              </a:rPr>
              <a:t>Andrea Rau et al., 2009 https://doi.org/10.1093/bioinformatics/btt350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94" name="TextShape 4"/>
          <p:cNvSpPr txBox="1"/>
          <p:nvPr/>
        </p:nvSpPr>
        <p:spPr>
          <a:xfrm>
            <a:off x="363600" y="5852160"/>
            <a:ext cx="60418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latin typeface="Arial"/>
              </a:rPr>
              <a:t>EdgeR: CPM &gt; 10/(min lib size) in at least N samples</a:t>
            </a:r>
            <a:endParaRPr b="1" lang="en-US" sz="1800" spc="-1" strike="noStrike">
              <a:latin typeface="Arial"/>
            </a:endParaRPr>
          </a:p>
          <a:p>
            <a:endParaRPr b="1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DESeq2 : mean normalized count optimizing # of DEG</a:t>
            </a:r>
            <a:endParaRPr b="1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– Normalization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6" name="Picture 1" descr=""/>
          <p:cNvPicPr/>
          <p:nvPr/>
        </p:nvPicPr>
        <p:blipFill>
          <a:blip r:embed="rId1"/>
          <a:stretch/>
        </p:blipFill>
        <p:spPr>
          <a:xfrm>
            <a:off x="107640" y="1052640"/>
            <a:ext cx="3886920" cy="2629080"/>
          </a:xfrm>
          <a:prstGeom prst="rect">
            <a:avLst/>
          </a:prstGeom>
          <a:ln>
            <a:noFill/>
          </a:ln>
        </p:spPr>
      </p:pic>
      <p:pic>
        <p:nvPicPr>
          <p:cNvPr id="197" name="Picture 2" descr=""/>
          <p:cNvPicPr/>
          <p:nvPr/>
        </p:nvPicPr>
        <p:blipFill>
          <a:blip r:embed="rId2"/>
          <a:stretch/>
        </p:blipFill>
        <p:spPr>
          <a:xfrm>
            <a:off x="4212000" y="1145520"/>
            <a:ext cx="4821840" cy="2536200"/>
          </a:xfrm>
          <a:prstGeom prst="rect">
            <a:avLst/>
          </a:prstGeom>
          <a:ln>
            <a:noFill/>
          </a:ln>
        </p:spPr>
      </p:pic>
      <p:pic>
        <p:nvPicPr>
          <p:cNvPr id="198" name="Picture 4" descr=""/>
          <p:cNvPicPr/>
          <p:nvPr/>
        </p:nvPicPr>
        <p:blipFill>
          <a:blip r:embed="rId3"/>
          <a:stretch/>
        </p:blipFill>
        <p:spPr>
          <a:xfrm>
            <a:off x="0" y="3845160"/>
            <a:ext cx="9141480" cy="28216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726080" y="6579000"/>
            <a:ext cx="1670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Dillies </a:t>
            </a:r>
            <a:r>
              <a:rPr b="0" i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 2013 https://doi.org/10.1093/bib/bbs046</a:t>
            </a:r>
            <a:endParaRPr b="0" lang="en-US" sz="15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– Normalization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04000" y="1124640"/>
            <a:ext cx="818280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EdgeR : “Trimmed Mean of M-Values” (TMM)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DESeq2 : “Relative Log Expression” (RLE)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5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Both presume that most genes are not DE!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QC – MDS or PCA of the samples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91440" y="4016160"/>
            <a:ext cx="3270600" cy="283356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4682880" y="1078560"/>
            <a:ext cx="4468680" cy="294480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3"/>
          <a:stretch/>
        </p:blipFill>
        <p:spPr>
          <a:xfrm>
            <a:off x="4461480" y="4177800"/>
            <a:ext cx="4694040" cy="268020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4"/>
          <a:stretch/>
        </p:blipFill>
        <p:spPr>
          <a:xfrm>
            <a:off x="-22680" y="1005840"/>
            <a:ext cx="3680280" cy="31294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– negative binomial 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79640" y="1556640"/>
            <a:ext cx="8421840" cy="40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Generalized Poisson with over-dispersion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count of a gene in a sample ~ NB(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μ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,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θ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Variance =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μ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 +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θμ</a:t>
            </a:r>
            <a:r>
              <a:rPr b="1" lang="en-US" sz="2400" spc="-1" strike="noStrike" baseline="33000">
                <a:solidFill>
                  <a:srgbClr val="323232"/>
                </a:solidFill>
                <a:latin typeface="Arial"/>
                <a:ea typeface="Arial"/>
              </a:rPr>
              <a:t>2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θ: dispersion parameter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4572000" y="2651760"/>
            <a:ext cx="9143640" cy="4122000"/>
          </a:xfrm>
          <a:prstGeom prst="rect">
            <a:avLst/>
          </a:prstGeom>
          <a:ln>
            <a:noFill/>
          </a:ln>
        </p:spPr>
      </p:pic>
      <p:sp>
        <p:nvSpPr>
          <p:cNvPr id="210" name="TextShape 3"/>
          <p:cNvSpPr txBox="1"/>
          <p:nvPr/>
        </p:nvSpPr>
        <p:spPr>
          <a:xfrm>
            <a:off x="91440" y="6492240"/>
            <a:ext cx="5747760" cy="288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latin typeface="Arial"/>
              </a:rPr>
              <a:t>Anders, S., Huber, W. 2010 https://doi.org/10.1186/gb-2010-11-10-r106</a:t>
            </a:r>
            <a:endParaRPr b="0" lang="en-US" sz="1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50520" y="1723680"/>
            <a:ext cx="7304760" cy="48308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– the goal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4480560" y="3126240"/>
            <a:ext cx="360" cy="143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e30613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7" name="CustomShape 3"/>
          <p:cNvSpPr/>
          <p:nvPr/>
        </p:nvSpPr>
        <p:spPr>
          <a:xfrm>
            <a:off x="4677120" y="3429000"/>
            <a:ext cx="36576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0000"/>
                </a:solidFill>
                <a:latin typeface="Arial"/>
                <a:ea typeface="DejaVu Sans"/>
              </a:rPr>
              <a:t>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 rot="16200000">
            <a:off x="-987120" y="3602520"/>
            <a:ext cx="3207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of GeneX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2194560" y="3017520"/>
            <a:ext cx="1280160" cy="3017520"/>
          </a:xfrm>
          <a:prstGeom prst="ellipse">
            <a:avLst/>
          </a:prstGeom>
          <a:solidFill>
            <a:srgbClr val="729fcf">
              <a:alpha val="29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6"/>
          <p:cNvSpPr/>
          <p:nvPr/>
        </p:nvSpPr>
        <p:spPr>
          <a:xfrm>
            <a:off x="5669280" y="1645920"/>
            <a:ext cx="1280160" cy="3017520"/>
          </a:xfrm>
          <a:prstGeom prst="ellipse">
            <a:avLst/>
          </a:prstGeom>
          <a:solidFill>
            <a:srgbClr val="ff8000">
              <a:alpha val="29000"/>
            </a:srgbClr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7"/>
          <p:cNvSpPr/>
          <p:nvPr/>
        </p:nvSpPr>
        <p:spPr>
          <a:xfrm rot="16200000">
            <a:off x="4950360" y="2390040"/>
            <a:ext cx="360" cy="143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ff8000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2" name="CustomShape 8"/>
          <p:cNvSpPr/>
          <p:nvPr/>
        </p:nvSpPr>
        <p:spPr>
          <a:xfrm rot="16200000">
            <a:off x="4193280" y="3853440"/>
            <a:ext cx="360" cy="143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2a6099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of dispersion estimates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79640" y="1556640"/>
            <a:ext cx="8421840" cy="40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Problem: we often have few replicates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Solution: take advantage of the large number of genes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shrink gene-wise estimates towards</a:t>
            </a: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 the center value observed of dispersion across </a:t>
            </a: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genes with similar expression </a:t>
            </a:r>
            <a:endParaRPr b="0" lang="en-US" sz="22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dispersion estimation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4" name="Picture 1" descr=""/>
          <p:cNvPicPr/>
          <p:nvPr/>
        </p:nvPicPr>
        <p:blipFill>
          <a:blip r:embed="rId1"/>
          <a:stretch/>
        </p:blipFill>
        <p:spPr>
          <a:xfrm>
            <a:off x="1259640" y="1124640"/>
            <a:ext cx="6096960" cy="558684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6588360" y="5517360"/>
            <a:ext cx="429480" cy="357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216" name="CustomShape 3"/>
          <p:cNvSpPr/>
          <p:nvPr/>
        </p:nvSpPr>
        <p:spPr>
          <a:xfrm>
            <a:off x="7208280" y="6525360"/>
            <a:ext cx="1887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Charlotte Soneson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dispersion estimation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8" name="Picture 1" descr=""/>
          <p:cNvPicPr/>
          <p:nvPr/>
        </p:nvPicPr>
        <p:blipFill>
          <a:blip r:embed="rId1"/>
          <a:stretch/>
        </p:blipFill>
        <p:spPr>
          <a:xfrm>
            <a:off x="1259640" y="1124640"/>
            <a:ext cx="6158880" cy="561420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6588360" y="5733360"/>
            <a:ext cx="429480" cy="141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220" name="CustomShape 3"/>
          <p:cNvSpPr/>
          <p:nvPr/>
        </p:nvSpPr>
        <p:spPr>
          <a:xfrm>
            <a:off x="7208280" y="6525360"/>
            <a:ext cx="1887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Charlotte Soneson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dispersion estimation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2" name="Picture 1" descr=""/>
          <p:cNvPicPr/>
          <p:nvPr/>
        </p:nvPicPr>
        <p:blipFill>
          <a:blip r:embed="rId1"/>
          <a:stretch/>
        </p:blipFill>
        <p:spPr>
          <a:xfrm>
            <a:off x="1331640" y="1190160"/>
            <a:ext cx="6075360" cy="552132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7208280" y="6525360"/>
            <a:ext cx="1887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Charlotte Soneson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404640"/>
            <a:ext cx="8313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Tests for differential expression – DESeq2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79640" y="1844640"/>
            <a:ext cx="8421840" cy="273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For each gene: </a:t>
            </a:r>
            <a:endParaRPr b="0" lang="en-US" sz="24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Z-score = shrunken LFC / estimate standard error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Z-score → standard normal distribution → p-value (Wald test)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Benjamini-Hochberg procedure to adjust p-values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404640"/>
            <a:ext cx="8313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Tests for differential expression – edgeR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79640" y="764640"/>
            <a:ext cx="8421840" cy="273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Noto Sans CJK SC"/>
              </a:rPr>
              <a:t>“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Noto Sans CJK SC"/>
              </a:rPr>
              <a:t>simple” 1 factor :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exactTest()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, 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using the computed conditional distribution for the sum of counts in a group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Otherwise a GLM framework in used 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QL F-test :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preferred → normally stricter error rate control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LRT :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when “the dispersions are very large and the counts are very small, whereby some of the approximations in the QL framework seem to fail”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 plot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4389120" cy="43891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4127040" y="1554480"/>
            <a:ext cx="5474160" cy="49377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Shrinkage of log-fold change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2" name="Picture 1" descr=""/>
          <p:cNvPicPr/>
          <p:nvPr/>
        </p:nvPicPr>
        <p:blipFill>
          <a:blip r:embed="rId1"/>
          <a:stretch/>
        </p:blipFill>
        <p:spPr>
          <a:xfrm>
            <a:off x="185760" y="1392480"/>
            <a:ext cx="10983960" cy="418536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7539840" y="6525360"/>
            <a:ext cx="15577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Love </a:t>
            </a:r>
            <a:r>
              <a:rPr b="0" i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2014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edgeR vs DESeq2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5" name="Picture 1" descr=""/>
          <p:cNvPicPr/>
          <p:nvPr/>
        </p:nvPicPr>
        <p:blipFill>
          <a:blip r:embed="rId1"/>
          <a:stretch/>
        </p:blipFill>
        <p:spPr>
          <a:xfrm>
            <a:off x="-360" y="1340640"/>
            <a:ext cx="5110200" cy="511020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1794600" y="6453360"/>
            <a:ext cx="552636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https://mikelove.wordpress.com/2016/09/28/deseq2-or-edger/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5029200" y="2743200"/>
            <a:ext cx="405756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EdgeR-exactTest() :</a:t>
            </a:r>
            <a:r>
              <a:rPr b="0" lang="en-US" sz="1800" spc="-1" strike="noStrike">
                <a:latin typeface="Arial"/>
              </a:rPr>
              <a:t> more sensitive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EdgeR-QL</a:t>
            </a:r>
            <a:r>
              <a:rPr b="0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latin typeface="Arial"/>
              </a:rPr>
              <a:t>:</a:t>
            </a:r>
            <a:r>
              <a:rPr b="0" lang="en-US" sz="1800" spc="-1" strike="noStrike">
                <a:latin typeface="Arial"/>
              </a:rPr>
              <a:t> more conservative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DESeq2 : </a:t>
            </a:r>
            <a:r>
              <a:rPr b="0" lang="en-US" sz="1800" spc="-1" strike="noStrike">
                <a:latin typeface="Arial"/>
              </a:rPr>
              <a:t>tight FDR control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4000" y="404640"/>
            <a:ext cx="838584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Practical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04000" y="1340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Go to the website and follow the Differential Expression practical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-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880640"/>
            <a:ext cx="8097480" cy="278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Sequencing depth varies across libraries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High dynamic range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Limited number of samples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Large number of genes 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3933000"/>
            <a:ext cx="8097480" cy="21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60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30613"/>
                </a:solidFill>
                <a:latin typeface="Arial"/>
                <a:ea typeface="DejaVu Sans"/>
              </a:rPr>
              <a:t>Contributors:</a:t>
            </a:r>
            <a:br/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Geoffrey Fucile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Walid Gharib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Irene Keller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Pablo Escobar Lopez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Charlotte Soneson</a:t>
            </a:r>
            <a:br/>
            <a:br/>
            <a:endParaRPr b="0" lang="en-US" sz="2200" spc="-1" strike="noStrike">
              <a:latin typeface="Arial"/>
            </a:endParaRPr>
          </a:p>
        </p:txBody>
      </p:sp>
      <p:pic>
        <p:nvPicPr>
          <p:cNvPr id="241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480" cy="3426480"/>
          </a:xfrm>
          <a:prstGeom prst="rect">
            <a:avLst/>
          </a:prstGeom>
          <a:ln>
            <a:noFill/>
          </a:ln>
        </p:spPr>
      </p:pic>
      <p:sp>
        <p:nvSpPr>
          <p:cNvPr id="242" name="Line 2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43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600" cy="717480"/>
          </a:xfrm>
          <a:prstGeom prst="rect">
            <a:avLst/>
          </a:prstGeom>
          <a:ln>
            <a:noFill/>
          </a:ln>
        </p:spPr>
      </p:pic>
      <p:sp>
        <p:nvSpPr>
          <p:cNvPr id="244" name="Line 3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Statistical modeling of RNA-Seq data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504000" y="1628640"/>
            <a:ext cx="8097480" cy="43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Essentially, two approaches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Non-parametric: 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voom (based on limma)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Parametric: 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edgeR and DESeq2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We will be working with the parametric approaches packaged in edgeR and DESeq2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Important assumptions: </a:t>
            </a:r>
            <a:endParaRPr b="0" lang="en-US" sz="2400" spc="-1" strike="noStrike">
              <a:latin typeface="Arial"/>
            </a:endParaRPr>
          </a:p>
          <a:p>
            <a:pPr lvl="3" marL="1728000" indent="-21384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most genes are not differentially expressed</a:t>
            </a:r>
            <a:endParaRPr b="0" lang="en-US" sz="2400" spc="-1" strike="noStrike">
              <a:latin typeface="Arial"/>
            </a:endParaRPr>
          </a:p>
          <a:p>
            <a:pPr lvl="3" marL="1728000" indent="-21384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probability of a read mapping to geneX is the same for all samples in a class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Statistical modeling of RNA-Seq data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04000" y="1628640"/>
            <a:ext cx="8097480" cy="43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Essentially, two approaches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Non-parametric: 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voom (based on limma)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Parametric: 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edgeR and DESeq2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We will be working with the parametric approaches packaged in edgeR and DESeq2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Important assumptions: </a:t>
            </a:r>
            <a:endParaRPr b="0" lang="en-US" sz="2400" spc="-1" strike="noStrike">
              <a:latin typeface="Arial"/>
            </a:endParaRPr>
          </a:p>
          <a:p>
            <a:pPr lvl="3" marL="1728000" indent="-21384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most genes are not differentially expressed</a:t>
            </a:r>
            <a:endParaRPr b="0" lang="en-US" sz="2400" spc="-1" strike="noStrike">
              <a:latin typeface="Arial"/>
            </a:endParaRPr>
          </a:p>
          <a:p>
            <a:pPr lvl="3" marL="1728000" indent="-21384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probability of a read mapping to geneX is the same for all samples in a class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Estimating variance of a normally distributed variable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44000" y="6237360"/>
            <a:ext cx="888984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What does this tell you about the ideal number of replicates for your RNA-Seq experiment?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1" name="Picture 3" descr=""/>
          <p:cNvPicPr/>
          <p:nvPr/>
        </p:nvPicPr>
        <p:blipFill>
          <a:blip r:embed="rId1"/>
          <a:stretch/>
        </p:blipFill>
        <p:spPr>
          <a:xfrm>
            <a:off x="1940040" y="1052640"/>
            <a:ext cx="5149800" cy="5154840"/>
          </a:xfrm>
          <a:prstGeom prst="rect">
            <a:avLst/>
          </a:prstGeom>
          <a:ln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7812360" y="6624360"/>
            <a:ext cx="1266840" cy="18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DejaVu Sans"/>
              </a:rPr>
              <a:t>Charlotte Soneson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7200720" y="3368160"/>
            <a:ext cx="1833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True variance = 3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edgeR “Robust” Mode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Dispersion estimates can be sensitive to outliers. If this is a significant aspect of your dataset, edgeR has a more robust implementation to estimate dispersions: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https://www.rdocumentation.org/packages/edgeR/versions/3.14.0/topics/estimateGLMRobustDisp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-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12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Sequencing depth varies across libraries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504000" y="2134080"/>
            <a:ext cx="4133520" cy="4266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4692240" y="1752840"/>
            <a:ext cx="3628800" cy="236196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4"/>
          <a:stretch/>
        </p:blipFill>
        <p:spPr>
          <a:xfrm>
            <a:off x="5639040" y="4404600"/>
            <a:ext cx="3504960" cy="236196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5029200" y="4206240"/>
            <a:ext cx="548640" cy="54864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c921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Shape 4"/>
          <p:cNvSpPr txBox="1"/>
          <p:nvPr/>
        </p:nvSpPr>
        <p:spPr>
          <a:xfrm>
            <a:off x="5214960" y="4078800"/>
            <a:ext cx="1692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latin typeface="Arial"/>
              </a:rPr>
              <a:t>Normalization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-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504000" y="112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High dynamic range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118440" y="1554480"/>
            <a:ext cx="4362120" cy="42667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4663440" y="1737360"/>
            <a:ext cx="4137840" cy="3291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-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04000" y="1124640"/>
            <a:ext cx="809748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Limited number of samples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231840" y="1802520"/>
            <a:ext cx="8658000" cy="46479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-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71600" y="1121760"/>
            <a:ext cx="7428960" cy="518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Large number of genes to test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-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471600" y="1121760"/>
            <a:ext cx="7428960" cy="518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Many genes to test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rcRect l="0" t="0" r="0" b="51868"/>
          <a:stretch/>
        </p:blipFill>
        <p:spPr>
          <a:xfrm>
            <a:off x="109800" y="1095480"/>
            <a:ext cx="4429440" cy="619344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3"/>
          <a:srcRect l="0" t="47773" r="0" b="0"/>
          <a:stretch/>
        </p:blipFill>
        <p:spPr>
          <a:xfrm>
            <a:off x="4623120" y="1051920"/>
            <a:ext cx="4429440" cy="672048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7315200" y="1121760"/>
            <a:ext cx="822960" cy="1621440"/>
          </a:xfrm>
          <a:prstGeom prst="rect">
            <a:avLst/>
          </a:prstGeom>
          <a:noFill/>
          <a:ln w="38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TextShape 4"/>
          <p:cNvSpPr txBox="1"/>
          <p:nvPr/>
        </p:nvSpPr>
        <p:spPr>
          <a:xfrm rot="16200000">
            <a:off x="8146080" y="5833080"/>
            <a:ext cx="1589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xkcd.com/882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 -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71600" y="1121760"/>
            <a:ext cx="7428960" cy="518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Many genes to test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2"/>
          <a:srcRect l="0" t="0" r="0" b="51868"/>
          <a:stretch/>
        </p:blipFill>
        <p:spPr>
          <a:xfrm>
            <a:off x="109800" y="1095480"/>
            <a:ext cx="4429440" cy="619344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rcRect l="0" t="47773" r="0" b="0"/>
          <a:stretch/>
        </p:blipFill>
        <p:spPr>
          <a:xfrm>
            <a:off x="4623120" y="1051920"/>
            <a:ext cx="4429440" cy="672048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7315200" y="1121760"/>
            <a:ext cx="822960" cy="1621440"/>
          </a:xfrm>
          <a:prstGeom prst="rect">
            <a:avLst/>
          </a:prstGeom>
          <a:noFill/>
          <a:ln w="38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TextShape 4"/>
          <p:cNvSpPr txBox="1"/>
          <p:nvPr/>
        </p:nvSpPr>
        <p:spPr>
          <a:xfrm rot="16200000">
            <a:off x="8146080" y="5833080"/>
            <a:ext cx="1589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xkcd.com/882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TextShape 5"/>
          <p:cNvSpPr txBox="1"/>
          <p:nvPr/>
        </p:nvSpPr>
        <p:spPr>
          <a:xfrm>
            <a:off x="2194560" y="3291840"/>
            <a:ext cx="4114800" cy="1317600"/>
          </a:xfrm>
          <a:prstGeom prst="rect">
            <a:avLst/>
          </a:prstGeom>
          <a:solidFill>
            <a:srgbClr val="ffffff"/>
          </a:solidFill>
          <a:ln w="38160">
            <a:solidFill>
              <a:srgbClr val="c9211e"/>
            </a:solidFill>
            <a:round/>
          </a:ln>
        </p:spPr>
        <p:txBody>
          <a:bodyPr lIns="109080" rIns="109080" tIns="64080" bIns="64080">
            <a:noAutofit/>
          </a:bodyPr>
          <a:p>
            <a:pPr algn="ctr"/>
            <a:r>
              <a:rPr b="1" lang="en-US" sz="2800" spc="-1" strike="noStrike">
                <a:latin typeface="Arial"/>
              </a:rPr>
              <a:t>Apply p-value correction for multiple testing</a:t>
            </a:r>
            <a:endParaRPr b="1" lang="en-US" sz="2800" spc="-1" strike="noStrike">
              <a:latin typeface="Arial"/>
            </a:endParaRPr>
          </a:p>
        </p:txBody>
      </p:sp>
    </p:spTree>
  </p:cSld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RNA-Seq_Basel2017_DesignQC</Template>
  <TotalTime>12754</TotalTime>
  <Application>LibreOffice/6.4.7.2$Linux_X86_64 LibreOffice_project/40$Build-2</Application>
  <Words>1330</Words>
  <Paragraphs>205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2017-08-03T16:02:08Z</dcterms:created>
  <dc:creator>Microsoft Office User</dc:creator>
  <dc:description/>
  <dc:language>en-US</dc:language>
  <cp:lastModifiedBy/>
  <cp:lastPrinted>2017-08-09T14:55:22Z</cp:lastPrinted>
  <dcterms:modified xsi:type="dcterms:W3CDTF">2023-07-18T14:16:51Z</dcterms:modified>
  <cp:revision>165</cp:revision>
  <dc:subject/>
  <dc:title>Introduction to RNA-Seq – Design and QC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31</vt:i4>
  </property>
</Properties>
</file>